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405" r:id="rId2"/>
    <p:sldId id="295" r:id="rId3"/>
    <p:sldId id="300" r:id="rId4"/>
    <p:sldId id="379" r:id="rId5"/>
    <p:sldId id="385" r:id="rId6"/>
    <p:sldId id="388" r:id="rId7"/>
    <p:sldId id="389" r:id="rId8"/>
    <p:sldId id="390" r:id="rId9"/>
    <p:sldId id="258" r:id="rId10"/>
    <p:sldId id="381" r:id="rId11"/>
    <p:sldId id="382" r:id="rId12"/>
    <p:sldId id="383" r:id="rId13"/>
    <p:sldId id="384" r:id="rId14"/>
    <p:sldId id="386" r:id="rId15"/>
    <p:sldId id="400" r:id="rId16"/>
    <p:sldId id="409" r:id="rId17"/>
    <p:sldId id="387" r:id="rId18"/>
    <p:sldId id="401" r:id="rId19"/>
    <p:sldId id="406" r:id="rId20"/>
    <p:sldId id="407" r:id="rId21"/>
    <p:sldId id="408" r:id="rId22"/>
    <p:sldId id="391" r:id="rId23"/>
    <p:sldId id="395" r:id="rId24"/>
    <p:sldId id="393" r:id="rId25"/>
    <p:sldId id="396" r:id="rId26"/>
    <p:sldId id="392" r:id="rId27"/>
    <p:sldId id="398" r:id="rId28"/>
    <p:sldId id="404" r:id="rId29"/>
    <p:sldId id="261" r:id="rId30"/>
  </p:sldIdLst>
  <p:sldSz cx="12192000" cy="6858000"/>
  <p:notesSz cx="6858000" cy="9144000"/>
  <p:embeddedFontLst>
    <p:embeddedFont>
      <p:font typeface="Impact" panose="020B0806030902050204" pitchFamily="34" charset="0"/>
      <p:regular r:id="rId32"/>
    </p:embeddedFont>
    <p:embeddedFont>
      <p:font typeface="나눔고딕" panose="020D0604000000000000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21022677230" initials="8" lastIdx="1" clrIdx="0">
    <p:extLst>
      <p:ext uri="{19B8F6BF-5375-455C-9EA6-DF929625EA0E}">
        <p15:presenceInfo xmlns:p15="http://schemas.microsoft.com/office/powerpoint/2012/main" userId="f0a90ee1b5d2ba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475"/>
    <a:srgbClr val="EFD5B2"/>
    <a:srgbClr val="AEABB8"/>
    <a:srgbClr val="D1B59B"/>
    <a:srgbClr val="F2EAE3"/>
    <a:srgbClr val="0F518E"/>
    <a:srgbClr val="527394"/>
    <a:srgbClr val="FFFFFF"/>
    <a:srgbClr val="6BC0FF"/>
    <a:srgbClr val="4785B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 snapToGrid="0" showGuides="1">
      <p:cViewPr varScale="1">
        <p:scale>
          <a:sx n="46" d="100"/>
          <a:sy n="46" d="100"/>
        </p:scale>
        <p:origin x="43" y="80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97B-4EE4-ABF4-9383DBDA38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97B-4EE4-ABF4-9383DBDA38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97B-4EE4-ABF4-9383DBDA38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97B-4EE4-ABF4-9383DBDA385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-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0.34</c:v>
                </c:pt>
                <c:pt idx="1">
                  <c:v>0.32</c:v>
                </c:pt>
                <c:pt idx="2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97B-4EE4-ABF4-9383DBDA3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2F297-EC2C-4455-B6EE-2EB5D54AA52C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39E23-743D-4A31-9973-41AA04500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42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9E23-743D-4A31-9973-41AA045009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5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9E23-743D-4A31-9973-41AA045009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03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0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0.pn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702"/>
          <a:stretch/>
        </p:blipFill>
        <p:spPr>
          <a:xfrm>
            <a:off x="0" y="0"/>
            <a:ext cx="13371576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1170432"/>
            <a:ext cx="8348472" cy="4700016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9112" y="1225396"/>
            <a:ext cx="46297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Oh My Head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26049F-1D64-4702-91F9-BD807A3831B7}"/>
              </a:ext>
            </a:extLst>
          </p:cNvPr>
          <p:cNvSpPr/>
          <p:nvPr/>
        </p:nvSpPr>
        <p:spPr>
          <a:xfrm>
            <a:off x="4518809" y="4754999"/>
            <a:ext cx="33620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CUAI 4</a:t>
            </a:r>
            <a:r>
              <a:rPr lang="ko-KR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Healthcare</a:t>
            </a:r>
            <a:r>
              <a:rPr lang="ko-KR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26049F-1D64-4702-91F9-BD807A3831B7}"/>
              </a:ext>
            </a:extLst>
          </p:cNvPr>
          <p:cNvSpPr/>
          <p:nvPr/>
        </p:nvSpPr>
        <p:spPr>
          <a:xfrm>
            <a:off x="329112" y="2212898"/>
            <a:ext cx="61863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두피</a:t>
            </a:r>
            <a:r>
              <a:rPr lang="en-US" altLang="ko-KR" sz="2000" dirty="0">
                <a:solidFill>
                  <a:schemeClr val="bg1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Impact" panose="020B0806030902050204" pitchFamily="34" charset="0"/>
                <a:ea typeface="맑은 고딕" panose="020B0503020000020004" pitchFamily="50" charset="-127"/>
              </a:rPr>
              <a:t>이미지를 이용한 두피 질환 진단 및 분석 프로그램</a:t>
            </a:r>
            <a:endParaRPr lang="ko-KR" altLang="ko-KR" sz="2000" dirty="0">
              <a:solidFill>
                <a:schemeClr val="bg1"/>
              </a:solidFill>
              <a:latin typeface="Impact" panose="020B080603090205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880883" y="123551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114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984250" y="1205193"/>
            <a:ext cx="10417220" cy="5239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1856598" cy="620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배경</a:t>
              </a:r>
              <a:r>
                <a:rPr lang="en-US" altLang="ko-KR" sz="33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984250" y="1212021"/>
            <a:ext cx="104172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68731" y="6552486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1735228"/>
            <a:ext cx="257490" cy="257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1874692" y="1634757"/>
            <a:ext cx="915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현대 사회에서는 삶의 수준이 향상됨에 따라 신체 기능적 건강과 중요하지만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외적 건강에도 관심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짐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2752573"/>
            <a:ext cx="257490" cy="2574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1874692" y="2652102"/>
            <a:ext cx="8979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남녀노소 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두피 건강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관심이 증가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3408394"/>
            <a:ext cx="257490" cy="2574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1874692" y="3307923"/>
            <a:ext cx="926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두피 건강에도 많은 관심을 가지기는 하지만 두피 관리를 주기적으로 </a:t>
            </a:r>
            <a:r>
              <a:rPr lang="ko-KR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실천하려는 의지는 약한 경향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F6780D-94C2-4C48-9FFC-C5048B1D75AE}"/>
              </a:ext>
            </a:extLst>
          </p:cNvPr>
          <p:cNvSpPr/>
          <p:nvPr/>
        </p:nvSpPr>
        <p:spPr>
          <a:xfrm>
            <a:off x="2395078" y="4409028"/>
            <a:ext cx="716863" cy="489370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014A5D-8171-42D5-97CE-13A89E307AB2}"/>
              </a:ext>
            </a:extLst>
          </p:cNvPr>
          <p:cNvSpPr txBox="1"/>
          <p:nvPr/>
        </p:nvSpPr>
        <p:spPr>
          <a:xfrm>
            <a:off x="2395078" y="446732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1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이유</a:t>
            </a:r>
            <a:r>
              <a:rPr lang="en-US" altLang="ko-KR" sz="18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?</a:t>
            </a:r>
          </a:p>
        </p:txBody>
      </p:sp>
      <p:graphicFrame>
        <p:nvGraphicFramePr>
          <p:cNvPr id="32" name="차트 31"/>
          <p:cNvGraphicFramePr/>
          <p:nvPr>
            <p:extLst>
              <p:ext uri="{D42A27DB-BD31-4B8C-83A1-F6EECF244321}">
                <p14:modId xmlns:p14="http://schemas.microsoft.com/office/powerpoint/2010/main" val="2283583469"/>
              </p:ext>
            </p:extLst>
          </p:nvPr>
        </p:nvGraphicFramePr>
        <p:xfrm>
          <a:off x="3314717" y="4054094"/>
          <a:ext cx="2139862" cy="2536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6" name="직선 연결선 35"/>
          <p:cNvCxnSpPr/>
          <p:nvPr/>
        </p:nvCxnSpPr>
        <p:spPr>
          <a:xfrm flipV="1">
            <a:off x="5128868" y="4409028"/>
            <a:ext cx="812926" cy="62611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4723880" y="5404104"/>
            <a:ext cx="1217914" cy="51691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E896FA-2FC9-4FE2-8069-CA97A7140CE0}"/>
              </a:ext>
            </a:extLst>
          </p:cNvPr>
          <p:cNvSpPr/>
          <p:nvPr/>
        </p:nvSpPr>
        <p:spPr>
          <a:xfrm>
            <a:off x="5941795" y="4156367"/>
            <a:ext cx="1326936" cy="468152"/>
          </a:xfrm>
          <a:prstGeom prst="rect">
            <a:avLst/>
          </a:prstGeom>
          <a:solidFill>
            <a:srgbClr val="AEABB8"/>
          </a:solidFill>
          <a:ln>
            <a:solidFill>
              <a:srgbClr val="AEA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E896FA-2FC9-4FE2-8069-CA97A7140CE0}"/>
              </a:ext>
            </a:extLst>
          </p:cNvPr>
          <p:cNvSpPr/>
          <p:nvPr/>
        </p:nvSpPr>
        <p:spPr>
          <a:xfrm>
            <a:off x="5941794" y="5200101"/>
            <a:ext cx="1319529" cy="468152"/>
          </a:xfrm>
          <a:prstGeom prst="rect">
            <a:avLst/>
          </a:prstGeom>
          <a:solidFill>
            <a:srgbClr val="AEABB8"/>
          </a:solidFill>
          <a:ln>
            <a:solidFill>
              <a:srgbClr val="AEA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F83101-7F6E-4D50-9626-34C3733F59AB}"/>
              </a:ext>
            </a:extLst>
          </p:cNvPr>
          <p:cNvSpPr txBox="1"/>
          <p:nvPr/>
        </p:nvSpPr>
        <p:spPr>
          <a:xfrm>
            <a:off x="6023219" y="4221166"/>
            <a:ext cx="1574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부족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F83101-7F6E-4D50-9626-34C3733F59AB}"/>
              </a:ext>
            </a:extLst>
          </p:cNvPr>
          <p:cNvSpPr txBox="1"/>
          <p:nvPr/>
        </p:nvSpPr>
        <p:spPr>
          <a:xfrm>
            <a:off x="6023219" y="5243590"/>
            <a:ext cx="1574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부담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01558" y="6010772"/>
            <a:ext cx="3551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i="1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출처</a:t>
            </a:r>
            <a:r>
              <a:rPr lang="en-US" altLang="ko-KR" sz="1400" i="1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400" i="1" spc="-4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한국암웨이</a:t>
            </a:r>
            <a:r>
              <a:rPr lang="ko-KR" altLang="en-US" sz="1400" i="1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 한국인 두피건강 실태조사</a:t>
            </a:r>
            <a:endParaRPr lang="ko-KR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54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1856598" cy="620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배경</a:t>
              </a:r>
              <a:r>
                <a:rPr lang="en-US" altLang="ko-KR" sz="33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243840" y="6522867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0832"/>
          <a:stretch/>
        </p:blipFill>
        <p:spPr>
          <a:xfrm>
            <a:off x="245555" y="1200243"/>
            <a:ext cx="6383845" cy="14698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09" y="1816036"/>
            <a:ext cx="7266623" cy="28284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55" y="4038727"/>
            <a:ext cx="6522944" cy="12115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1" r="14405" b="6299"/>
          <a:stretch/>
        </p:blipFill>
        <p:spPr>
          <a:xfrm>
            <a:off x="3098781" y="4644520"/>
            <a:ext cx="6920993" cy="18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1856598" cy="620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배경</a:t>
              </a:r>
              <a:r>
                <a:rPr lang="en-US" altLang="ko-KR" sz="3300" spc="-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193658" y="6564787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http://www.ntimes.co.kr/imgdata/ntimes_co_kr/202110/20211008394815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26" y="1533620"/>
            <a:ext cx="6124970" cy="440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ealth.chosun.com/fileupload/healthcare_news/mdtoday_202110/20211027183159_p1065602389443723_858_th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35" y="1255562"/>
            <a:ext cx="3730625" cy="508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94222" y="6410899"/>
            <a:ext cx="5261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i="1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출처</a:t>
            </a:r>
            <a:r>
              <a:rPr lang="en-US" altLang="ko-KR" sz="1400" i="1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400" i="1" spc="-4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한국암웨이</a:t>
            </a:r>
            <a:r>
              <a:rPr lang="ko-KR" altLang="en-US" sz="1400" i="1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 한국인 두피건강 실태조사</a:t>
            </a:r>
            <a:r>
              <a:rPr lang="en-US" altLang="ko-KR" sz="1400" i="1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i="1" spc="-4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모제림성형외과의원</a:t>
            </a:r>
            <a:endParaRPr lang="en-US" altLang="ko-KR" sz="1400" i="1" spc="-4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2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984250" y="1205193"/>
            <a:ext cx="10417220" cy="5239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928459" cy="604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목표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58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984250" y="1212021"/>
            <a:ext cx="104172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52984" y="6576049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1735228"/>
            <a:ext cx="257490" cy="257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1874692" y="1634757"/>
            <a:ext cx="9381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이용자들에게 본인의 두피 유형에 대한 정확한 두피 질환의 진단과 그에 대한 원인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치료법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관리법을 제공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39" y="3593821"/>
            <a:ext cx="257490" cy="2574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1814063" y="3493350"/>
            <a:ext cx="8979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간편한 프로그램을 통해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이용자들에게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두피 관리에 대한 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접근성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낮출 수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39" y="4276895"/>
            <a:ext cx="257490" cy="2574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1814063" y="4176424"/>
            <a:ext cx="92627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두피 관리로 인한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비용 부담감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줄일 수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39" y="4999478"/>
            <a:ext cx="257490" cy="2574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1814063" y="4899007"/>
            <a:ext cx="92627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두피 질환이 악화되기 전 미리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예방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할 목적으로 사용 가능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39" y="2824310"/>
            <a:ext cx="257490" cy="2574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1814063" y="2723839"/>
            <a:ext cx="89792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빠른 진단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이용자들은 본인의 두피 상태에 대한 정보를 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180502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591189" y="3109377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984188" y="6358837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2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984250" y="1146797"/>
            <a:ext cx="10417220" cy="5239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2521844" cy="604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</a:t>
              </a:r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소개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984250" y="1212021"/>
            <a:ext cx="104172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43840" y="6543265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1735228"/>
            <a:ext cx="257490" cy="2574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2594913"/>
            <a:ext cx="257490" cy="2574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7C174C-589E-4307-88A0-7E36A70ECFBE}"/>
              </a:ext>
            </a:extLst>
          </p:cNvPr>
          <p:cNvSpPr txBox="1"/>
          <p:nvPr/>
        </p:nvSpPr>
        <p:spPr>
          <a:xfrm>
            <a:off x="1874692" y="1634757"/>
            <a:ext cx="91529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두피 질환 진단 및 치료 과정을 위해 수집된 유형별 두피 이미지 데이터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D7924-D31B-465E-B451-7E336256E85B}"/>
              </a:ext>
            </a:extLst>
          </p:cNvPr>
          <p:cNvSpPr txBox="1"/>
          <p:nvPr/>
        </p:nvSpPr>
        <p:spPr>
          <a:xfrm>
            <a:off x="1874692" y="2459742"/>
            <a:ext cx="897923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두피에 존재하는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증상을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종류의 중증도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나타낸 라벨 데이터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63A7048-76EF-49D0-9446-67B4D7E573E1}"/>
              </a:ext>
            </a:extLst>
          </p:cNvPr>
          <p:cNvSpPr/>
          <p:nvPr/>
        </p:nvSpPr>
        <p:spPr>
          <a:xfrm>
            <a:off x="8989495" y="2029682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i="1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출처</a:t>
            </a:r>
            <a:r>
              <a:rPr lang="en-US" altLang="ko-KR" sz="1400" i="1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: AI Hub</a:t>
            </a:r>
            <a:endParaRPr lang="ko-KR" alt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ACE4824-E8FC-4377-8858-35342FE65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196844"/>
              </p:ext>
            </p:extLst>
          </p:nvPr>
        </p:nvGraphicFramePr>
        <p:xfrm>
          <a:off x="4408696" y="3106565"/>
          <a:ext cx="3374608" cy="2389562"/>
        </p:xfrm>
        <a:graphic>
          <a:graphicData uri="http://schemas.openxmlformats.org/drawingml/2006/table">
            <a:tbl>
              <a:tblPr firstRow="1" firstCol="1" bandRow="1"/>
              <a:tblGrid>
                <a:gridCol w="1687304">
                  <a:extLst>
                    <a:ext uri="{9D8B030D-6E8A-4147-A177-3AD203B41FA5}">
                      <a16:colId xmlns:a16="http://schemas.microsoft.com/office/drawing/2014/main" val="4258941295"/>
                    </a:ext>
                  </a:extLst>
                </a:gridCol>
                <a:gridCol w="1687304">
                  <a:extLst>
                    <a:ext uri="{9D8B030D-6E8A-4147-A177-3AD203B41FA5}">
                      <a16:colId xmlns:a16="http://schemas.microsoft.com/office/drawing/2014/main" val="368178159"/>
                    </a:ext>
                  </a:extLst>
                </a:gridCol>
              </a:tblGrid>
              <a:tr h="341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증상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b="1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중증도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170768"/>
                  </a:ext>
                </a:extLst>
              </a:tr>
              <a:tr h="341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미세각질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0,1,2,3 </a:t>
                      </a: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1</a:t>
                      </a: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 값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(0:</a:t>
                      </a: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양호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1:</a:t>
                      </a: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경증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2:</a:t>
                      </a: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중등도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3:</a:t>
                      </a: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중증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813943"/>
                  </a:ext>
                </a:extLst>
              </a:tr>
              <a:tr h="341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피지과다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412951"/>
                  </a:ext>
                </a:extLst>
              </a:tr>
              <a:tr h="341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모낭사이홍반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45762"/>
                  </a:ext>
                </a:extLst>
              </a:tr>
              <a:tr h="341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모낭홍반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농포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977748"/>
                  </a:ext>
                </a:extLst>
              </a:tr>
              <a:tr h="341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비듬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355665"/>
                  </a:ext>
                </a:extLst>
              </a:tr>
              <a:tr h="3413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탈모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004007"/>
                  </a:ext>
                </a:extLst>
              </a:tr>
            </a:tbl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4D75DE32-8E38-445C-97A6-4712DAD050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12" y="5652807"/>
            <a:ext cx="257490" cy="2574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BC3A82-5427-4169-BF8C-D9608E9E47AC}"/>
              </a:ext>
            </a:extLst>
          </p:cNvPr>
          <p:cNvSpPr txBox="1"/>
          <p:nvPr/>
        </p:nvSpPr>
        <p:spPr>
          <a:xfrm>
            <a:off x="1874692" y="5516586"/>
            <a:ext cx="897923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종의 데이터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but,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개수 불균등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적은 개수로 존재하는 데이터의 개수에 맞춰 모든 종류 샘플링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54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2521844" cy="604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</a:t>
              </a:r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소개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243840" y="6543265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E1A384F-27AE-4EF9-8CD9-A72B9F9F17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02575" y="3771123"/>
            <a:ext cx="2880000" cy="21271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AAE45C4-7962-4565-8B5E-0DE388306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9427" y="3794260"/>
            <a:ext cx="2880000" cy="20717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" descr="대표도면">
            <a:extLst>
              <a:ext uri="{FF2B5EF4-FFF2-40B4-BE49-F238E27FC236}">
                <a16:creationId xmlns:a16="http://schemas.microsoft.com/office/drawing/2014/main" id="{414C7F9B-B724-4648-A00E-BFED57431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3840" y="1404700"/>
            <a:ext cx="2919409" cy="20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D7F1D39-706C-430E-983F-3089F4B2D2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60753" y="1369951"/>
            <a:ext cx="2880000" cy="20937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4479BD-AE0D-4DEA-879E-6E3EE73A93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076" t="5427" r="26134" b="79448"/>
          <a:stretch/>
        </p:blipFill>
        <p:spPr>
          <a:xfrm>
            <a:off x="7649427" y="1392023"/>
            <a:ext cx="2880000" cy="20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106557" y="3109377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모델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880883" y="6358837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3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984250" y="1205193"/>
            <a:ext cx="10417220" cy="5239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3371436" cy="604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모델 소개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984250" y="1212021"/>
            <a:ext cx="104172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198120" y="6545665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1735228"/>
            <a:ext cx="257490" cy="2574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1707796"/>
            <a:ext cx="257490" cy="257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794631-DA10-4621-B4CA-0EB374506CBB}"/>
              </a:ext>
            </a:extLst>
          </p:cNvPr>
          <p:cNvSpPr txBox="1"/>
          <p:nvPr/>
        </p:nvSpPr>
        <p:spPr>
          <a:xfrm>
            <a:off x="1874692" y="1634757"/>
            <a:ext cx="9152972" cy="177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Backbone + Head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Backbone :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ImageNet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 사전 학습된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DenseNet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Head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출력 값을 가지는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multilayer perceptron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C874D93-9956-45FA-B0C3-590724E888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16413" y="3516992"/>
            <a:ext cx="4159174" cy="2856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486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984250" y="1205193"/>
            <a:ext cx="10417220" cy="5239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3371436" cy="604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모델 소개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984250" y="1212021"/>
            <a:ext cx="104172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198120" y="6545665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1735228"/>
            <a:ext cx="257490" cy="2574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3548390"/>
            <a:ext cx="257490" cy="257490"/>
          </a:xfrm>
          <a:prstGeom prst="rect">
            <a:avLst/>
          </a:prstGeom>
        </p:spPr>
      </p:pic>
      <p:graphicFrame>
        <p:nvGraphicFramePr>
          <p:cNvPr id="32" name="차트 31"/>
          <p:cNvGraphicFramePr/>
          <p:nvPr/>
        </p:nvGraphicFramePr>
        <p:xfrm>
          <a:off x="3314717" y="4054094"/>
          <a:ext cx="2139862" cy="2536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1707796"/>
            <a:ext cx="257490" cy="257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794631-DA10-4621-B4CA-0EB374506CBB}"/>
              </a:ext>
            </a:extLst>
          </p:cNvPr>
          <p:cNvSpPr txBox="1"/>
          <p:nvPr/>
        </p:nvSpPr>
        <p:spPr>
          <a:xfrm>
            <a:off x="1849714" y="1612233"/>
            <a:ext cx="9152972" cy="26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Dense connectivity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구성된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Dense block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구성된 네트워크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Dense Connectivity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얻은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특성맵을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 값으로 받아 새로운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특성맵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추출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촘촘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강력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모듈간 연결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flow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개선</a:t>
            </a: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6035FD5-673B-498C-9854-1CD31B0BA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74" y="4614905"/>
            <a:ext cx="9483172" cy="1585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668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268767" y="242274"/>
            <a:ext cx="237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1927352" y="1415535"/>
            <a:ext cx="2224055" cy="707886"/>
            <a:chOff x="939800" y="1442839"/>
            <a:chExt cx="2224055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팀원 소개 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1927352" y="3638026"/>
            <a:ext cx="3274022" cy="707886"/>
            <a:chOff x="939800" y="1442839"/>
            <a:chExt cx="3274022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2693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배경 및 목표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1927352" y="4685204"/>
            <a:ext cx="2777091" cy="707886"/>
            <a:chOff x="939800" y="1442839"/>
            <a:chExt cx="2777091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2196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</a:t>
              </a:r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소개</a:t>
              </a: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6550502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6560312" y="1415535"/>
            <a:ext cx="3594623" cy="707886"/>
            <a:chOff x="939800" y="1442839"/>
            <a:chExt cx="3594623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3013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 모델 소개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6560312" y="2526780"/>
            <a:ext cx="3915223" cy="707886"/>
            <a:chOff x="939800" y="1442839"/>
            <a:chExt cx="3915223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33345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 서비스 소개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6560312" y="3527792"/>
            <a:ext cx="2865256" cy="707886"/>
            <a:chOff x="939800" y="1442839"/>
            <a:chExt cx="286525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7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2284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 및 마무리</a:t>
              </a:r>
            </a:p>
          </p:txBody>
        </p:sp>
      </p:grpSp>
      <p:pic>
        <p:nvPicPr>
          <p:cNvPr id="34" name="그림 3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584" y="6242725"/>
            <a:ext cx="910598" cy="30777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977340" y="6242725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1919499" y="2495001"/>
            <a:ext cx="2777091" cy="707886"/>
            <a:chOff x="939800" y="1442839"/>
            <a:chExt cx="2777091" cy="70788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21964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984250" y="1205193"/>
            <a:ext cx="10417220" cy="5239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3371436" cy="604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모델 소개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984250" y="1212021"/>
            <a:ext cx="104172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198120" y="6545665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86" y="2629506"/>
            <a:ext cx="257490" cy="2574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86" y="3486830"/>
            <a:ext cx="257490" cy="2574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86" y="2602074"/>
            <a:ext cx="257490" cy="257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794631-DA10-4621-B4CA-0EB374506CBB}"/>
              </a:ext>
            </a:extLst>
          </p:cNvPr>
          <p:cNvSpPr txBox="1"/>
          <p:nvPr/>
        </p:nvSpPr>
        <p:spPr>
          <a:xfrm>
            <a:off x="4801110" y="2481737"/>
            <a:ext cx="6213018" cy="26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Pre-activation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네트워크 설계 방식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Ease of Optimization</a:t>
            </a:r>
          </a:p>
          <a:p>
            <a:pPr>
              <a:lnSpc>
                <a:spcPct val="150000"/>
              </a:lnSpc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값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altLang="ko-KR" spc="-15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Xl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 </a:t>
            </a:r>
            <a:r>
              <a:rPr lang="en-US" altLang="ko-KR" spc="-15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ReLU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함수를 거치지 않는다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( 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음수 값도 그대로 이용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</a:p>
          <a:p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Reducing Overfitting</a:t>
            </a:r>
          </a:p>
          <a:p>
            <a:pPr>
              <a:lnSpc>
                <a:spcPct val="150000"/>
              </a:lnSpc>
            </a:pP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입력 값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altLang="ko-KR" spc="-15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Xl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 정규화가 된 후 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convolution layer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입력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D54FA0-C876-463E-915D-703569FD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176" y="1621885"/>
            <a:ext cx="2033053" cy="45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35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984250" y="1205193"/>
            <a:ext cx="10417220" cy="5239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42416"/>
            <a:chOff x="0" y="0"/>
            <a:chExt cx="12192000" cy="107696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BAD79-4071-43C5-99C1-BA5CFAFC57B8}"/>
                </a:ext>
              </a:extLst>
            </p:cNvPr>
            <p:cNvSpPr txBox="1"/>
            <p:nvPr/>
          </p:nvSpPr>
          <p:spPr>
            <a:xfrm>
              <a:off x="538480" y="213122"/>
              <a:ext cx="4115229" cy="6041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프로그램 모델 성능지표</a:t>
              </a:r>
              <a:endParaRPr lang="ko-KR" altLang="en-US" sz="33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58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984250" y="1212021"/>
            <a:ext cx="104172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198120" y="6545665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1735228"/>
            <a:ext cx="257490" cy="2574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68" y="1707796"/>
            <a:ext cx="257490" cy="2574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3794631-DA10-4621-B4CA-0EB374506CBB}"/>
              </a:ext>
            </a:extLst>
          </p:cNvPr>
          <p:cNvSpPr txBox="1"/>
          <p:nvPr/>
        </p:nvSpPr>
        <p:spPr>
          <a:xfrm>
            <a:off x="1874692" y="1634757"/>
            <a:ext cx="91529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MSE(Mean Squared Error)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증상별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성능 지표 추출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279982-2229-4B46-88C0-3D3EAF5DA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495165"/>
              </p:ext>
            </p:extLst>
          </p:nvPr>
        </p:nvGraphicFramePr>
        <p:xfrm>
          <a:off x="4215769" y="3571288"/>
          <a:ext cx="3760462" cy="2693236"/>
        </p:xfrm>
        <a:graphic>
          <a:graphicData uri="http://schemas.openxmlformats.org/drawingml/2006/table">
            <a:tbl>
              <a:tblPr firstRow="1" firstCol="1" bandRow="1"/>
              <a:tblGrid>
                <a:gridCol w="1879793">
                  <a:extLst>
                    <a:ext uri="{9D8B030D-6E8A-4147-A177-3AD203B41FA5}">
                      <a16:colId xmlns:a16="http://schemas.microsoft.com/office/drawing/2014/main" val="3156925465"/>
                    </a:ext>
                  </a:extLst>
                </a:gridCol>
                <a:gridCol w="1880669">
                  <a:extLst>
                    <a:ext uri="{9D8B030D-6E8A-4147-A177-3AD203B41FA5}">
                      <a16:colId xmlns:a16="http://schemas.microsoft.com/office/drawing/2014/main" val="1191335452"/>
                    </a:ext>
                  </a:extLst>
                </a:gridCol>
              </a:tblGrid>
              <a:tr h="3847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증상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MSE</a:t>
                      </a:r>
                      <a:endParaRPr lang="ko-KR" sz="16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301506"/>
                  </a:ext>
                </a:extLst>
              </a:tr>
              <a:tr h="3847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미세각질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0.735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04597"/>
                  </a:ext>
                </a:extLst>
              </a:tr>
              <a:tr h="3847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피지과다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2.143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728919"/>
                  </a:ext>
                </a:extLst>
              </a:tr>
              <a:tr h="3847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모낭사이홍반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2.309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409600"/>
                  </a:ext>
                </a:extLst>
              </a:tr>
              <a:tr h="3847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모낭홍반</a:t>
                      </a: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16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농포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1.089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855025"/>
                  </a:ext>
                </a:extLst>
              </a:tr>
              <a:tr h="3847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비듬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1.400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681394"/>
                  </a:ext>
                </a:extLst>
              </a:tr>
              <a:tr h="3847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ko-KR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탈모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1.129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763801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ED89BA23-4C87-4ABA-8688-1C67358FB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692" y="2203804"/>
            <a:ext cx="3476393" cy="1114771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297A98C6-8746-49C8-8799-26F1A49CE9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1"/>
    </mc:Choice>
    <mc:Fallback>
      <p:transition spd="slow" advTm="2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106557" y="3109377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 서비스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880883" y="6358837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B982A89-F31E-4F22-838B-9E0BCEE04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590">
        <p:fade/>
      </p:transition>
    </mc:Choice>
    <mc:Fallback>
      <p:transition spd="med" advTm="115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268767" y="242274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Oh My Head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분석 서비스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6669374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08" y="6310383"/>
            <a:ext cx="910598" cy="30777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996952" y="6335990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5574" t="178" r="5326" b="9822"/>
          <a:stretch/>
        </p:blipFill>
        <p:spPr>
          <a:xfrm>
            <a:off x="1253240" y="715170"/>
            <a:ext cx="9847576" cy="559521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DCBC76E-526C-4A44-9654-741ABB2CF0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2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46">
        <p:fade/>
      </p:transition>
    </mc:Choice>
    <mc:Fallback>
      <p:transition spd="med" advTm="40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310896" y="906911"/>
            <a:ext cx="11622024" cy="5647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330200" y="906911"/>
            <a:ext cx="1162202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62128" y="6552985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98" y="1212100"/>
            <a:ext cx="3539447" cy="50817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직선 연결선 22"/>
          <p:cNvCxnSpPr/>
          <p:nvPr/>
        </p:nvCxnSpPr>
        <p:spPr>
          <a:xfrm flipV="1">
            <a:off x="3940789" y="1644842"/>
            <a:ext cx="684269" cy="1660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E896FA-2FC9-4FE2-8069-CA97A7140CE0}"/>
              </a:ext>
            </a:extLst>
          </p:cNvPr>
          <p:cNvSpPr/>
          <p:nvPr/>
        </p:nvSpPr>
        <p:spPr>
          <a:xfrm>
            <a:off x="4625058" y="1392181"/>
            <a:ext cx="1455701" cy="468152"/>
          </a:xfrm>
          <a:prstGeom prst="rect">
            <a:avLst/>
          </a:prstGeom>
          <a:solidFill>
            <a:srgbClr val="AEABB8"/>
          </a:solidFill>
          <a:ln>
            <a:solidFill>
              <a:srgbClr val="AEA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83101-7F6E-4D50-9626-34C3733F59AB}"/>
              </a:ext>
            </a:extLst>
          </p:cNvPr>
          <p:cNvSpPr txBox="1"/>
          <p:nvPr/>
        </p:nvSpPr>
        <p:spPr>
          <a:xfrm>
            <a:off x="4706483" y="1456980"/>
            <a:ext cx="157410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질환 진단명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E896FA-2FC9-4FE2-8069-CA97A7140CE0}"/>
              </a:ext>
            </a:extLst>
          </p:cNvPr>
          <p:cNvSpPr/>
          <p:nvPr/>
        </p:nvSpPr>
        <p:spPr>
          <a:xfrm>
            <a:off x="4677477" y="2378090"/>
            <a:ext cx="1190526" cy="468152"/>
          </a:xfrm>
          <a:prstGeom prst="rect">
            <a:avLst/>
          </a:prstGeom>
          <a:solidFill>
            <a:srgbClr val="AEABB8"/>
          </a:solidFill>
          <a:ln>
            <a:solidFill>
              <a:srgbClr val="AEA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F83101-7F6E-4D50-9626-34C3733F59AB}"/>
              </a:ext>
            </a:extLst>
          </p:cNvPr>
          <p:cNvSpPr txBox="1"/>
          <p:nvPr/>
        </p:nvSpPr>
        <p:spPr>
          <a:xfrm>
            <a:off x="4718153" y="2446030"/>
            <a:ext cx="211797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검사 결과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4033299" y="5160176"/>
            <a:ext cx="613132" cy="1348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E896FA-2FC9-4FE2-8069-CA97A7140CE0}"/>
              </a:ext>
            </a:extLst>
          </p:cNvPr>
          <p:cNvSpPr/>
          <p:nvPr/>
        </p:nvSpPr>
        <p:spPr>
          <a:xfrm>
            <a:off x="4625058" y="4993536"/>
            <a:ext cx="1326936" cy="468152"/>
          </a:xfrm>
          <a:prstGeom prst="rect">
            <a:avLst/>
          </a:prstGeom>
          <a:solidFill>
            <a:srgbClr val="AEABB8"/>
          </a:solidFill>
          <a:ln>
            <a:solidFill>
              <a:srgbClr val="AEA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F83101-7F6E-4D50-9626-34C3733F59AB}"/>
              </a:ext>
            </a:extLst>
          </p:cNvPr>
          <p:cNvSpPr txBox="1"/>
          <p:nvPr/>
        </p:nvSpPr>
        <p:spPr>
          <a:xfrm>
            <a:off x="4665735" y="5042946"/>
            <a:ext cx="157410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정보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>
            <a:endCxn id="27" idx="1"/>
          </p:cNvCxnSpPr>
          <p:nvPr/>
        </p:nvCxnSpPr>
        <p:spPr>
          <a:xfrm flipV="1">
            <a:off x="3733830" y="2612166"/>
            <a:ext cx="943647" cy="10164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45" y="2520054"/>
            <a:ext cx="130374" cy="25749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45" y="2938510"/>
            <a:ext cx="130374" cy="25749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6156490" y="2446069"/>
            <a:ext cx="5733758" cy="2003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두피 질환의 심각도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양호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경증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중등도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중증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양호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 /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경증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=0.33 / 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중등도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=0.66 /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중증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=1.00</a:t>
            </a:r>
          </a:p>
          <a:p>
            <a:pPr>
              <a:lnSpc>
                <a:spcPct val="150000"/>
              </a:lnSpc>
            </a:pP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두피 질환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심각도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~ 1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심각도 기준 중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가까운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값으로 최종 결과 판단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43" y="3711012"/>
            <a:ext cx="130374" cy="257490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268767" y="242274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검사 결과 및 관련 정보</a:t>
            </a:r>
            <a:endParaRPr lang="ko-KR" altLang="en-US" sz="2800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90" y="5103987"/>
            <a:ext cx="130374" cy="25749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6310264" y="4993536"/>
            <a:ext cx="5364957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진단된 두피 질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환의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원인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치료 방법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방법 등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8A47DE1-16E6-484C-A7E6-F667DB909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9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"/>
    </mc:Choice>
    <mc:Fallback>
      <p:transition spd="slow" advTm="1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121920" y="787708"/>
            <a:ext cx="11957304" cy="57140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70" y="6554279"/>
            <a:ext cx="744220" cy="28575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121920" y="829871"/>
            <a:ext cx="119573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253002" y="6512668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l="39600" t="7600" r="5500" b="12267"/>
          <a:stretch/>
        </p:blipFill>
        <p:spPr>
          <a:xfrm>
            <a:off x="250356" y="1051054"/>
            <a:ext cx="6527430" cy="5359271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268767" y="242274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2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설문조사 결과</a:t>
            </a:r>
            <a:endParaRPr lang="ko-KR" altLang="en-US" sz="2800" spc="-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4" y="1973079"/>
            <a:ext cx="130374" cy="2574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7279529" y="1862628"/>
            <a:ext cx="4580240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진단된 두피 질환과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질환을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가진 환자들의 설문조사 결과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4" y="2920180"/>
            <a:ext cx="130374" cy="25749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7279529" y="2809729"/>
            <a:ext cx="4580240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설문 문항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샴푸 사용빈도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펌 주기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염색 주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54" y="4267772"/>
            <a:ext cx="130374" cy="25749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7279528" y="4204455"/>
            <a:ext cx="4928131" cy="43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질환 환자와의 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공통점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차이점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정보제공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8D2465A0-C330-42EB-A53D-2823D6669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2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7"/>
    </mc:Choice>
    <mc:Fallback>
      <p:transition spd="slow" advTm="10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10657" y="3109377"/>
            <a:ext cx="2970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마무리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993332" y="6358837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185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3">
        <p:fade/>
      </p:transition>
    </mc:Choice>
    <mc:Fallback>
      <p:transition spd="med" advTm="183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268767" y="242274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Head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6669374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08" y="6310383"/>
            <a:ext cx="910598" cy="30777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978664" y="6335990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574" t="178" r="5326" b="9822"/>
          <a:stretch/>
        </p:blipFill>
        <p:spPr>
          <a:xfrm>
            <a:off x="479450" y="1869311"/>
            <a:ext cx="5754526" cy="32696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6722632" y="1216824"/>
            <a:ext cx="5246864" cy="4574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73" y="2428541"/>
            <a:ext cx="257490" cy="2574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D41BFB-9668-400D-A7C0-54A30F9881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64" y="4116426"/>
            <a:ext cx="257490" cy="2574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7310984" y="2337261"/>
            <a:ext cx="458024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두피 중 일부분의 사진으로 두피를 진단하는 것이므로 전체적인 두피에 대한 진단은 불가할 수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7310984" y="3983301"/>
            <a:ext cx="4580240" cy="121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의료용 정밀 카메라를 이용해야 하는 모발의 상태의 진단을 하기에는 적절하지 않을 수</a:t>
            </a:r>
            <a:endParaRPr lang="en-US" altLang="ko-KR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E896FA-2FC9-4FE2-8069-CA97A7140CE0}"/>
              </a:ext>
            </a:extLst>
          </p:cNvPr>
          <p:cNvSpPr/>
          <p:nvPr/>
        </p:nvSpPr>
        <p:spPr>
          <a:xfrm>
            <a:off x="6978664" y="1514124"/>
            <a:ext cx="994904" cy="4681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AEAB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83101-7F6E-4D50-9626-34C3733F59AB}"/>
              </a:ext>
            </a:extLst>
          </p:cNvPr>
          <p:cNvSpPr txBox="1"/>
          <p:nvPr/>
        </p:nvSpPr>
        <p:spPr>
          <a:xfrm>
            <a:off x="7084351" y="1595797"/>
            <a:ext cx="172592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</a:t>
            </a:r>
          </a:p>
        </p:txBody>
      </p:sp>
    </p:spTree>
    <p:extLst>
      <p:ext uri="{BB962C8B-B14F-4D97-AF65-F5344CB8AC3E}">
        <p14:creationId xmlns:p14="http://schemas.microsoft.com/office/powerpoint/2010/main" val="163077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21">
        <p:fade/>
      </p:transition>
    </mc:Choice>
    <mc:Fallback>
      <p:transition spd="med" advTm="821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188976" y="6529966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-20257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43528" y="1207007"/>
            <a:ext cx="8348472" cy="4471417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A7FC9-DF96-47F7-BDCC-C955314E9086}"/>
              </a:ext>
            </a:extLst>
          </p:cNvPr>
          <p:cNvSpPr txBox="1"/>
          <p:nvPr/>
        </p:nvSpPr>
        <p:spPr>
          <a:xfrm>
            <a:off x="4312078" y="2641709"/>
            <a:ext cx="755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일상생활 속에서 사용자들이 언제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어디서나 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수 있는 쉽고 빠른 두피 관리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프로그램으로써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 두피 건강을 개선시킬 수 있는 도구로 </a:t>
            </a:r>
            <a:endParaRPr lang="en-US" altLang="ko-KR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활용되길 기대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593139" y="1405486"/>
            <a:ext cx="46297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Oh My Head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908036" y="6486358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25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"/>
    </mc:Choice>
    <mc:Fallback>
      <p:transition spd="slow" advTm="17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413007" y="2695847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80046" y="6410370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26049F-1D64-4702-91F9-BD807A3831B7}"/>
              </a:ext>
            </a:extLst>
          </p:cNvPr>
          <p:cNvSpPr/>
          <p:nvPr/>
        </p:nvSpPr>
        <p:spPr>
          <a:xfrm>
            <a:off x="4465489" y="3602855"/>
            <a:ext cx="33620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CUAI 4</a:t>
            </a:r>
            <a:r>
              <a:rPr lang="ko-KR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</a:t>
            </a:r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Healthcare</a:t>
            </a:r>
            <a:r>
              <a:rPr lang="ko-KR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C24A50B-BEBB-4009-B793-3D976E53B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34">
        <p:fade/>
      </p:transition>
    </mc:Choice>
    <mc:Fallback>
      <p:transition spd="med" advTm="15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95565" y="326277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982719" y="2680659"/>
            <a:ext cx="375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880883" y="6300642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89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268767" y="242274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Healthcare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6669374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08" y="6310383"/>
            <a:ext cx="910598" cy="30777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289560" y="6310383"/>
            <a:ext cx="4088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4408319" y="1125453"/>
            <a:ext cx="3654788" cy="3615517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500260" y="5095290"/>
            <a:ext cx="2038350" cy="813750"/>
            <a:chOff x="2028825" y="5485953"/>
            <a:chExt cx="2038350" cy="81375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570946" y="55621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김민규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310566" y="5991926"/>
              <a:ext cx="1523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전자전기공학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17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8201335" y="1125453"/>
            <a:ext cx="3467872" cy="35931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5216538" y="5046879"/>
            <a:ext cx="2038350" cy="813750"/>
            <a:chOff x="2028825" y="5485953"/>
            <a:chExt cx="2038350" cy="813750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570946" y="55621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김지민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220797" y="5991926"/>
              <a:ext cx="1702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소프트웨어공학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20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8916096" y="5025883"/>
            <a:ext cx="2038350" cy="813750"/>
            <a:chOff x="2028825" y="5485953"/>
            <a:chExt cx="2038350" cy="81375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570947" y="55621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배병현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669639" y="5991926"/>
              <a:ext cx="805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약학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17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785499" y="1125453"/>
            <a:ext cx="3467872" cy="35931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01" y="1244122"/>
            <a:ext cx="2550972" cy="33558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09" y="1244122"/>
            <a:ext cx="3261694" cy="33436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71" y="1202706"/>
            <a:ext cx="2628637" cy="337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268767" y="242274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Healthcare</a:t>
            </a:r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6669374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08" y="6310383"/>
            <a:ext cx="910598" cy="30777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997193" y="6318081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621792" y="1166900"/>
            <a:ext cx="3583656" cy="3615517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B654C19-A88D-4260-A0B6-7D701D3722FB}"/>
              </a:ext>
            </a:extLst>
          </p:cNvPr>
          <p:cNvSpPr/>
          <p:nvPr/>
        </p:nvSpPr>
        <p:spPr>
          <a:xfrm>
            <a:off x="4352544" y="1166900"/>
            <a:ext cx="3522808" cy="35931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358879" y="5140153"/>
            <a:ext cx="2038350" cy="813750"/>
            <a:chOff x="2028825" y="5485953"/>
            <a:chExt cx="2038350" cy="81375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570947" y="55621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이보림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220798" y="5991926"/>
              <a:ext cx="1702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소프트웨어공학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19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5143386" y="5152248"/>
            <a:ext cx="2038350" cy="813750"/>
            <a:chOff x="2028825" y="5485953"/>
            <a:chExt cx="2038350" cy="81375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570947" y="55621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장혜진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131031" y="5991926"/>
              <a:ext cx="1882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바이오메디컬공학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18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8914898" y="5118802"/>
            <a:ext cx="2038350" cy="813750"/>
            <a:chOff x="2028825" y="5485953"/>
            <a:chExt cx="2038350" cy="81375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570947" y="556212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하희정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F493FFD-AB5F-4DF3-B0E5-31DC25C25869}"/>
                </a:ext>
              </a:extLst>
            </p:cNvPr>
            <p:cNvSpPr txBox="1"/>
            <p:nvPr/>
          </p:nvSpPr>
          <p:spPr>
            <a:xfrm>
              <a:off x="2669638" y="5991926"/>
              <a:ext cx="805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약학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17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8077384" y="1155734"/>
            <a:ext cx="3599504" cy="3615517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15" y="1312408"/>
            <a:ext cx="3312783" cy="3394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283" y="1239105"/>
            <a:ext cx="2659625" cy="3467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47444F-B72C-48D5-9286-93680B5567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493" y="1212471"/>
            <a:ext cx="2607086" cy="347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591189" y="3109377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011620" y="6358837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94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268767" y="242274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Head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6669374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08" y="6310383"/>
            <a:ext cx="910598" cy="30777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070104" y="6361597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24" y="1087666"/>
            <a:ext cx="3412427" cy="418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52" y="865641"/>
            <a:ext cx="3425312" cy="52982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11025" t="15733" r="68125" b="58667"/>
          <a:stretch/>
        </p:blipFill>
        <p:spPr>
          <a:xfrm>
            <a:off x="4663440" y="2916936"/>
            <a:ext cx="2542032" cy="175564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3877056" y="3611880"/>
            <a:ext cx="585216" cy="393192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7504245" y="3611880"/>
            <a:ext cx="585216" cy="393192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07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268767" y="242274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Oh My Head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6669374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908" y="6310383"/>
            <a:ext cx="910598" cy="30777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7024384" y="6310382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574" t="178" r="5326" b="9822"/>
          <a:stretch/>
        </p:blipFill>
        <p:spPr>
          <a:xfrm>
            <a:off x="1161800" y="703939"/>
            <a:ext cx="9920802" cy="563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2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591189" y="3109377"/>
            <a:ext cx="3517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배경 및 목표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838351" y="6358837"/>
            <a:ext cx="4311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2021 CUAI 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중앙대학교 인공지능 학회 동계</a:t>
            </a:r>
            <a:r>
              <a:rPr lang="en-US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spc="-4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컨퍼런스</a:t>
            </a:r>
            <a:r>
              <a:rPr lang="ko-KR" altLang="ko-KR" sz="1400" spc="-4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11141</TotalTime>
  <Words>841</Words>
  <Application>Microsoft Office PowerPoint</Application>
  <PresentationFormat>와이드스크린</PresentationFormat>
  <Paragraphs>185</Paragraphs>
  <Slides>29</Slides>
  <Notes>2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Impact</vt:lpstr>
      <vt:lpstr>맑은 고딕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821022677230</cp:lastModifiedBy>
  <cp:revision>146</cp:revision>
  <dcterms:created xsi:type="dcterms:W3CDTF">2021-02-14T00:18:03Z</dcterms:created>
  <dcterms:modified xsi:type="dcterms:W3CDTF">2022-01-25T13:42:48Z</dcterms:modified>
</cp:coreProperties>
</file>